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2" r:id="rId3"/>
    <p:sldId id="274" r:id="rId4"/>
    <p:sldId id="257" r:id="rId5"/>
    <p:sldId id="258" r:id="rId6"/>
    <p:sldId id="275" r:id="rId7"/>
    <p:sldId id="276" r:id="rId8"/>
    <p:sldId id="277" r:id="rId9"/>
    <p:sldId id="278" r:id="rId10"/>
    <p:sldId id="279" r:id="rId11"/>
    <p:sldId id="280" r:id="rId12"/>
    <p:sldId id="259" r:id="rId13"/>
    <p:sldId id="260" r:id="rId14"/>
    <p:sldId id="272" r:id="rId15"/>
    <p:sldId id="273" r:id="rId16"/>
    <p:sldId id="281" r:id="rId17"/>
    <p:sldId id="282" r:id="rId18"/>
    <p:sldId id="26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872" autoAdjust="0"/>
  </p:normalViewPr>
  <p:slideViewPr>
    <p:cSldViewPr>
      <p:cViewPr>
        <p:scale>
          <a:sx n="104" d="100"/>
          <a:sy n="104" d="100"/>
        </p:scale>
        <p:origin x="-9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7D28B-2D7E-40EE-988D-63631E10954D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D17AC-610E-4951-834B-CED332A7B1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06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D17AC-610E-4951-834B-CED332A7B1C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432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D17AC-610E-4951-834B-CED332A7B1C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432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D17AC-610E-4951-834B-CED332A7B1C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432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D17AC-610E-4951-834B-CED332A7B1C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963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010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530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791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20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32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09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357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70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43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89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82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7AF3A-22F6-40A2-84CF-8FA6F3ED1717}" type="datetimeFigureOut">
              <a:rPr lang="en-GB" smtClean="0"/>
              <a:t>06/02/2015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FAA53-B935-4D6C-997B-0FB526E0A2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38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microsoft.com/office/2007/relationships/hdphoto" Target="../media/hdphoto1.wdp"/><Relationship Id="rId7" Type="http://schemas.openxmlformats.org/officeDocument/2006/relationships/hyperlink" Target="http://wiki.zero-emissions.at/index.php?title=Cost_Analysis_of_Heat_Exchangers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iki.zero-emissions.at/index.php?title=Subsection_DA_food" TargetMode="External"/><Relationship Id="rId5" Type="http://schemas.openxmlformats.org/officeDocument/2006/relationships/hyperlink" Target="http://wiki.zero-emissions.at/index.php?title=Login_manual" TargetMode="External"/><Relationship Id="rId10" Type="http://schemas.openxmlformats.org/officeDocument/2006/relationships/image" Target="../media/image4.jpeg"/><Relationship Id="rId4" Type="http://schemas.openxmlformats.org/officeDocument/2006/relationships/hyperlink" Target="http://wiki.zero-emissions.at/index.php?title=Greenfoods_Wiki" TargetMode="External"/><Relationship Id="rId9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twitter.com/GREENFOODS_AEE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://www.green-foods.eu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reen-foods.eu/results-from-basic-and-detailed-audits-carried-on-the-greenfoods-project/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hyperlink" Target="http://www.green-foods.eu/funding-and-financing-schemes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4686" y="1009468"/>
            <a:ext cx="9144000" cy="5848532"/>
          </a:xfrm>
          <a:prstGeom prst="rect">
            <a:avLst/>
          </a:prstGeom>
          <a:blipFill dpi="0" rotWithShape="1">
            <a:blip r:embed="rId3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1114" y="762000"/>
            <a:ext cx="7787086" cy="1124132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GREENFOODS’ Introduction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1026" name="Picture 2" descr="C:\Users\ncwc\Desktop\IE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0" y="1752600"/>
            <a:ext cx="91440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 the European food and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drinks industry to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 energy efficiency and reduction of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GB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emissions;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Utilises the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expertise of the 14 partners from Germany, United Kingdom, Spain, Poland and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Austria;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foster global competitiveness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improve the security of energy supply and guarantee the sustainable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sub-sectors covered in total but with heavier focus on: (</a:t>
            </a:r>
            <a:r>
              <a:rPr lang="en-GB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meat, (ii) fish, (iii) fruits &amp; vegetables, (iv) dairy, (v) bakery, and (vi)beverage;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Covering (</a:t>
            </a:r>
            <a:r>
              <a:rPr lang="en-GB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energy audits, (ii) financial schemes, (iii) branch concept, (iv) training module, and (v) Virtual Energy Competence Centre (VECC).</a:t>
            </a:r>
          </a:p>
          <a:p>
            <a:pPr algn="l"/>
            <a:endParaRPr lang="en-GB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79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575" y="1009468"/>
            <a:ext cx="9144000" cy="5848532"/>
          </a:xfrm>
          <a:prstGeom prst="rect">
            <a:avLst/>
          </a:prstGeom>
          <a:blipFill dpi="0" rotWithShape="1">
            <a:blip r:embed="rId2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Branch Concept (5)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25" y="1752600"/>
            <a:ext cx="790355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575" y="1009468"/>
            <a:ext cx="9144000" cy="5848532"/>
          </a:xfrm>
          <a:prstGeom prst="rect">
            <a:avLst/>
          </a:prstGeom>
          <a:blipFill dpi="0" rotWithShape="1">
            <a:blip r:embed="rId2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Branch Concept (6)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752600"/>
            <a:ext cx="6233367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460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2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</a:t>
            </a:r>
            <a:r>
              <a:rPr lang="en-GB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WikiWeb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Compendium of case studies, best practice examples, best available technologies and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funding guidelines that can easily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accessed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users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members: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http://wiki.zero-emissions.at/index.php?title=Greenfoods_Wiki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contribute to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WikiWeb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enable interactive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resource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(like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Wikipedia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wiki.zero-emissions.at/index.php?title=Login_manual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F&amp;D sub-sectors,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://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wiki.zero-emissions.at/index.php?title=Subsection_DA_food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for cost of technology (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heat exchanger):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wiki.zero-emissions.at/index.php?title=Cost_Analysis_of_Heat_Exchangers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78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5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Training Module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energy managers,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 auditors,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experts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to impart knowledge on smart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green technologies;</a:t>
            </a:r>
          </a:p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introduce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the use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branch concept, funding possibilities, energy audits, unit operations, processes, optimisation strategies and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WikiWeb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3-full-day event (free to register and attend, for a capacity of ~30 people, 12 of which will be trainers) between 30</a:t>
            </a:r>
            <a:r>
              <a:rPr lang="en-GB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March 2015 and 3</a:t>
            </a:r>
            <a:r>
              <a:rPr lang="en-GB" sz="28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April 2015 in Newcastle with CPD;</a:t>
            </a:r>
          </a:p>
          <a:p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 training courses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focused on Building Energy Management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conform with ISO 50001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(International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 for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Standardization)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EN 16001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(European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Committee for Standardization) instead of Process Energy Management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9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5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Virtual Energy Competence Centre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74837"/>
            <a:ext cx="9144000" cy="4983163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offer the possibility of renting equipment, exchange of know-how, trainings,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will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connected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network (~240 members).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tackle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current problem of lack of financing and boost investments in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energy-efficiency and renewable energy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technologies in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F&amp;D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sector.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act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 as platform for the GREENFOODS training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course;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support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continuation of the trainings and use of the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branch concept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22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5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Miscellaneous lessons learnt (1)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236" y="1524001"/>
            <a:ext cx="9153236" cy="5334000"/>
          </a:xfrm>
        </p:spPr>
        <p:txBody>
          <a:bodyPr>
            <a:normAutofit lnSpcReduction="10000"/>
          </a:bodyPr>
          <a:lstStyle/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Chillers/refrigeration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units, decentralised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making heat recovery from condensers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difficult; Only implemented in state-of-the-art building with centralised cold distribution where heat recovered is for office space heating;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revenue usually means expansion of product line instead of investment in energy efficiency and/or renewable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energy; there needs to be a study to compare the opportunity cost between expanding production lines &amp; energy investment.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Fear of taste being compromised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new equipment/technology is used, changing process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conditions; e.g. there have been cases where tanks are not covered in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wort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boiling in brewery allowing excess steam to escape.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LED and PV have long payback period ~12 years, especially since Fit-in-Tariff for PV has been lowered in the last 2 years.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3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5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Miscellaneous lessons learnt (2)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236" y="1524001"/>
            <a:ext cx="9153236" cy="533400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cases like beer for example, where the trend towards regional small breweries' craft beer is on the rise, companies also do not have the incentive for energy efficiency/renewable implementation since rising cost of fluctuating fossil fuel can be passed on to consumers who do not mind paying a bit extra for craft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beer;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Limited space to implement anaerobic digester, and an additional gas boiler will be necessary if the boiler used on-site is non-gas boiler;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Remove unnecessary heat producing equipment in chilled rooms;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Requiring the understanding food safety/quality prior to energy efficiency implementation.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meat industry, 40-60% total energy consumption is for refrigeration therefore centralised distribution of heat and cold is important.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39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6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next?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-9236" y="1524001"/>
            <a:ext cx="9153236" cy="5334000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 for Branch Concept and </a:t>
            </a:r>
            <a:r>
              <a:rPr lang="en-GB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WikiWeb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analyse and optimise food value chain (FVC) pathways to reduce energy consumption and CO</a:t>
            </a:r>
            <a:r>
              <a:rPr lang="en-GB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emission in the whole value chain through Horizon 2020 or Innovate UK; This especially important for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makers, NGOs, co-operatives, large companies (with significant reach across value chain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as it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for a lower CO</a:t>
            </a:r>
            <a:r>
              <a:rPr lang="en-GB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footprint FVC, with better energy independence, and improved nutrition delivery.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AEE INTEC (GREENFOODS project leader) and Newcastle are using lessons learnt on solar thermal collectors, fish/meat drying/smoking, and refrigeration fish/meat preservation to come up of a  single integrated solar driven technology.</a:t>
            </a:r>
          </a:p>
        </p:txBody>
      </p:sp>
    </p:spTree>
    <p:extLst>
      <p:ext uri="{BB962C8B-B14F-4D97-AF65-F5344CB8AC3E}">
        <p14:creationId xmlns:p14="http://schemas.microsoft.com/office/powerpoint/2010/main" val="86423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5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us at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983163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http://www.green-foods.eu/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https://twitter.com/GREENFOODS_AEE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74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9236" y="1009468"/>
            <a:ext cx="9144000" cy="5848532"/>
          </a:xfrm>
          <a:prstGeom prst="rect">
            <a:avLst/>
          </a:prstGeom>
          <a:blipFill dpi="0" rotWithShape="1">
            <a:blip r:embed="rId3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1114" y="685800"/>
            <a:ext cx="7787086" cy="1124132"/>
          </a:xfrm>
        </p:spPr>
        <p:txBody>
          <a:bodyPr/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 results from audits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1026" name="Picture 2" descr="C:\Users\ncwc\Desktop\IE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-9236" y="1600201"/>
            <a:ext cx="91440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204 basic audits were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gathered involving six partners: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Austria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(54), Spain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(47), Poland (39), Germany (28), UK (26), and France (10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457200" indent="-4572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Emission savings: Bakeries-19%,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Beverages-11%, Dairy-11%, Fruit/Vegetable-18%, Meat-15%, and all other by 11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%;</a:t>
            </a:r>
          </a:p>
          <a:p>
            <a:pPr marL="457200" indent="-4572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 of energy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efficiency and renewable energy technologies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save </a:t>
            </a:r>
            <a:r>
              <a:rPr lang="en-GB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145,000 </a:t>
            </a:r>
            <a:r>
              <a:rPr lang="en-GB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CO2e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annually; equivalent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removing more than </a:t>
            </a:r>
            <a:r>
              <a:rPr lang="en-GB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30,000 cars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from the road, installing </a:t>
            </a:r>
            <a:r>
              <a:rPr lang="en-GB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 large wind turbines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or saving </a:t>
            </a:r>
            <a:r>
              <a:rPr lang="en-GB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~350,000 </a:t>
            </a:r>
            <a:r>
              <a:rPr lang="en-GB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barrels of oil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l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Full report: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://www.green-foods.eu/results-from-basic-and-detailed-audits-carried-on-the-greenfoods-project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/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0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9236" y="1009468"/>
            <a:ext cx="9144000" cy="5848532"/>
          </a:xfrm>
          <a:prstGeom prst="rect">
            <a:avLst/>
          </a:prstGeom>
          <a:blipFill dpi="0" rotWithShape="1">
            <a:blip r:embed="rId3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236" y="838200"/>
            <a:ext cx="8924636" cy="112413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Problems encountered during audits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1026" name="Picture 2" descr="C:\Users\ncwc\Desktop\IE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-9236" y="1722437"/>
            <a:ext cx="9153236" cy="5135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 auditors do not have sufficient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knowledge on processes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products;</a:t>
            </a:r>
            <a:endParaRPr lang="en-GB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manager in a Scottish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whiskey highlighted that a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week of his and his staff’s time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wasted on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auditors who merely suggest energy efficient measures such as more insulation, turn of lights, switch to LED. 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emphasised that the 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processes are the ones consuming largest amount of energy</a:t>
            </a: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not easily accessible available and/or accessible:</a:t>
            </a:r>
          </a:p>
          <a:p>
            <a:pPr marL="800100" lvl="1" indent="-342900" algn="l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Approval from senior management.</a:t>
            </a:r>
          </a:p>
          <a:p>
            <a:pPr marL="800100" lvl="1" indent="-342900" algn="l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Cross-departmental liaisons, e.g. sales volume and utility bills.</a:t>
            </a:r>
          </a:p>
          <a:p>
            <a:pPr marL="800100" lvl="1" indent="-342900" algn="l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Mostly having to deal with production managers who have little knowledge about energy requirement in processes.</a:t>
            </a:r>
            <a:endParaRPr lang="en-GB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59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5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236" y="762000"/>
            <a:ext cx="9153236" cy="1143000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financing instruments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7040" y="1600200"/>
            <a:ext cx="9171039" cy="5257800"/>
          </a:xfrm>
        </p:spPr>
        <p:txBody>
          <a:bodyPr>
            <a:normAutofit/>
          </a:bodyPr>
          <a:lstStyle/>
          <a:p>
            <a:pPr fontAlgn="base"/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Separate questionnaires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 &amp; experts for feedbacks;</a:t>
            </a:r>
          </a:p>
          <a:p>
            <a:pPr fontAlgn="base"/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 incentives (rarely available), grants, soft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loans and aid for energy audits/consultancy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are the most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tools in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countries (with the exception of energy audit in the UK);</a:t>
            </a:r>
          </a:p>
          <a:p>
            <a:pPr fontAlgn="base"/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support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energy consultancy/audits was more easily available than support for investments. 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be complicated, for example Green Deal: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ensure that there is no conflict of interest, there are up to four players each business has to deal with: (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the assessor, (ii) the advisor, (iii)  the provider, and (iv) the installer.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Full report can be downloaded here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http://www.green-foods.eu/funding-and-financing-schemes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31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2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Branch Concept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uides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user to identify tailor-made solutions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“green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Combines (a) process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expertise of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F&amp;D production, and (b)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energy efficiency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renewable expertise;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Output will be in the form of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form of a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energy and material calculation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provide profitability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assessment and suitable production technology recommendation.</a:t>
            </a: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omparison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current energy status and show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potentials for improvements</a:t>
            </a: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upported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guidelines for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implementation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71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9468"/>
            <a:ext cx="9144000" cy="5848532"/>
          </a:xfrm>
          <a:prstGeom prst="rect">
            <a:avLst/>
          </a:prstGeom>
          <a:blipFill dpi="0" rotWithShape="1">
            <a:blip r:embed="rId2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Branch Concept (1)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257" y="1905000"/>
            <a:ext cx="5723143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918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575" y="1009468"/>
            <a:ext cx="9144000" cy="5848532"/>
          </a:xfrm>
          <a:prstGeom prst="rect">
            <a:avLst/>
          </a:prstGeom>
          <a:blipFill dpi="0" rotWithShape="1">
            <a:blip r:embed="rId2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Branch Concept (2)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47850"/>
            <a:ext cx="8610600" cy="462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485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575" y="1009468"/>
            <a:ext cx="9144000" cy="5848532"/>
          </a:xfrm>
          <a:prstGeom prst="rect">
            <a:avLst/>
          </a:prstGeom>
          <a:blipFill dpi="0" rotWithShape="1">
            <a:blip r:embed="rId2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Branch Concept (3)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828799"/>
            <a:ext cx="8915400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835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575" y="1009468"/>
            <a:ext cx="9144000" cy="5848532"/>
          </a:xfrm>
          <a:prstGeom prst="rect">
            <a:avLst/>
          </a:prstGeom>
          <a:blipFill dpi="0" rotWithShape="1">
            <a:blip r:embed="rId2">
              <a:alphaModFix amt="4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GlowDiffused/>
                      </a14:imgEffect>
                    </a14:imgLayer>
                  </a14:imgProps>
                </a:ext>
              </a:extLst>
            </a:blip>
            <a:srcRect/>
            <a:stretch>
              <a:fillRect l="-773" t="-3164" r="-6410" b="-343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Branch Concept (4)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618"/>
            <a:ext cx="1600200" cy="1004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236" y="0"/>
            <a:ext cx="2909177" cy="1009468"/>
          </a:xfrm>
          <a:prstGeom prst="rect">
            <a:avLst/>
          </a:prstGeom>
        </p:spPr>
      </p:pic>
      <p:pic>
        <p:nvPicPr>
          <p:cNvPr id="6" name="Picture 2" descr="C:\Users\ncwc\Desktop\IE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-1"/>
            <a:ext cx="1647028" cy="100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100946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1773471"/>
            <a:ext cx="6981825" cy="4847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877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</TotalTime>
  <Words>1255</Words>
  <Application>Microsoft Office PowerPoint</Application>
  <PresentationFormat>On-screen Show (4:3)</PresentationFormat>
  <Paragraphs>73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GREENFOODS’ Introduction</vt:lpstr>
      <vt:lpstr>Summary results from audits</vt:lpstr>
      <vt:lpstr>Problems encountered during audits</vt:lpstr>
      <vt:lpstr>Summary of financing instruments</vt:lpstr>
      <vt:lpstr>Introduction to Branch Concept</vt:lpstr>
      <vt:lpstr>Branch Concept (1)</vt:lpstr>
      <vt:lpstr>Branch Concept (2)</vt:lpstr>
      <vt:lpstr>Branch Concept (3)</vt:lpstr>
      <vt:lpstr>Branch Concept (4)</vt:lpstr>
      <vt:lpstr>Branch Concept (5)</vt:lpstr>
      <vt:lpstr>Branch Concept (6)</vt:lpstr>
      <vt:lpstr>Introduction to WikiWeb</vt:lpstr>
      <vt:lpstr>Energy Training Module</vt:lpstr>
      <vt:lpstr>Virtual Energy Competence Centre</vt:lpstr>
      <vt:lpstr>Miscellaneous lessons learnt (1)</vt:lpstr>
      <vt:lpstr>Miscellaneous lessons learnt (2)</vt:lpstr>
      <vt:lpstr>What next?</vt:lpstr>
      <vt:lpstr>Find us at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ncwc</dc:creator>
  <cp:lastModifiedBy>ncwc</cp:lastModifiedBy>
  <cp:revision>73</cp:revision>
  <dcterms:created xsi:type="dcterms:W3CDTF">2013-12-03T10:39:31Z</dcterms:created>
  <dcterms:modified xsi:type="dcterms:W3CDTF">2015-02-06T14:50:51Z</dcterms:modified>
</cp:coreProperties>
</file>